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0"/>
  </p:notesMasterIdLst>
  <p:sldIdLst>
    <p:sldId id="260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2E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52" autoAdjust="0"/>
  </p:normalViewPr>
  <p:slideViewPr>
    <p:cSldViewPr>
      <p:cViewPr varScale="1">
        <p:scale>
          <a:sx n="54" d="100"/>
          <a:sy n="54" d="100"/>
        </p:scale>
        <p:origin x="110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A188-0E36-4084-B6C8-38A0CFFEF418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BAB0-2CEA-40E4-A1B9-36D6AAA4F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19672" y="3717032"/>
            <a:ext cx="7437512" cy="1656184"/>
          </a:xfrm>
          <a:prstGeom prst="rect">
            <a:avLst/>
          </a:prstGeom>
        </p:spPr>
        <p:txBody>
          <a:bodyPr anchor="t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600199"/>
            <a:ext cx="8229600" cy="2253151"/>
          </a:xfrm>
        </p:spPr>
        <p:txBody>
          <a:bodyPr/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" y="3752850"/>
            <a:ext cx="1596300" cy="1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5425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118144" cy="1070992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lvl1pPr eaLnBrk="1" hangingPunct="1">
              <a:defRPr sz="1600" dirty="0" err="1" smtClean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80450" y="6553200"/>
            <a:ext cx="539750" cy="4191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7526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7526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76200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82400" y="6559305"/>
            <a:ext cx="539750" cy="3810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ES" altLang="en-US" dirty="0" err="1"/>
              <a:t>Mumma</a:t>
            </a:r>
            <a:r>
              <a:rPr lang="es-ES" altLang="en-US" dirty="0"/>
              <a:t> Radar </a:t>
            </a:r>
            <a:r>
              <a:rPr lang="en-US" altLang="en-US" noProof="0" dirty="0"/>
              <a:t>Laboratory</a:t>
            </a:r>
            <a:r>
              <a:rPr lang="es-ES" altLang="en-US" dirty="0"/>
              <a:t> </a:t>
            </a:r>
            <a:r>
              <a:rPr lang="es-ES" altLang="en-US" sz="2000" dirty="0"/>
              <a:t>         </a:t>
            </a:r>
            <a:r>
              <a:rPr lang="es-ES" altLang="en-US" dirty="0"/>
              <a:t>www.radarlab.udayton.edu</a:t>
            </a:r>
            <a:r>
              <a:rPr lang="es-ES" altLang="en-US" sz="2000" dirty="0"/>
              <a:t>          </a:t>
            </a:r>
            <a:r>
              <a:rPr lang="es-ES" altLang="en-US" dirty="0"/>
              <a:t>radarlab@udayton.edu </a:t>
            </a:r>
            <a:endParaRPr lang="es-E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5" r:id="rId4"/>
    <p:sldLayoutId id="2147483662" r:id="rId5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 panose="020405030504060302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>
          <a:xfrm>
            <a:off x="1619250" y="3716338"/>
            <a:ext cx="7437438" cy="1657350"/>
          </a:xfrm>
        </p:spPr>
        <p:txBody>
          <a:bodyPr/>
          <a:lstStyle/>
          <a:p>
            <a:pPr algn="ctr"/>
            <a:r>
              <a:rPr lang="en-US" altLang="en-US" dirty="0"/>
              <a:t>Comprehensive VHDL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000" dirty="0"/>
              <a:t>Hamdi Abdelbagi</a:t>
            </a:r>
            <a:br>
              <a:rPr lang="en-US" altLang="en-US" sz="2000" dirty="0"/>
            </a:br>
            <a:r>
              <a:rPr lang="en-US" sz="2000" dirty="0"/>
              <a:t>Phone: (937) 830-7761 </a:t>
            </a:r>
            <a:br>
              <a:rPr lang="en-US" sz="2000" dirty="0"/>
            </a:br>
            <a:r>
              <a:rPr lang="en-US" sz="2000" dirty="0"/>
              <a:t>Email: </a:t>
            </a:r>
            <a:r>
              <a:rPr lang="en-US" sz="2000" dirty="0" smtClean="0"/>
              <a:t>abdelbagih1@udayton.edu</a:t>
            </a:r>
            <a:r>
              <a:rPr lang="en-US" sz="2000" dirty="0"/>
              <a:t/>
            </a:r>
            <a:br>
              <a:rPr lang="en-US" sz="2000" dirty="0"/>
            </a:b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STD_LOGIC_TEXTIO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800" y="1295400"/>
            <a:ext cx="7669550" cy="48092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273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STD_LOGIC_TEXTIO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926" y="1371600"/>
            <a:ext cx="7162423" cy="50071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586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19200"/>
            <a:ext cx="4429125" cy="2709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28838"/>
            <a:ext cx="4781550" cy="22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 smtClean="0"/>
              <a:t>More About Types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more about types, variable, and loops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Loops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and integer subtypes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resolution 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135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z="1800" dirty="0" smtClean="0"/>
              <a:t>Variables can only be declared and use inside a process</a:t>
            </a:r>
          </a:p>
          <a:p>
            <a:r>
              <a:rPr lang="en-US" sz="1800" dirty="0" smtClean="0"/>
              <a:t>Variable assignment occurs immediately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057399"/>
            <a:ext cx="8039353" cy="431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versus Signals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177" y="1371600"/>
            <a:ext cx="7616575" cy="4876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910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 of variables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989" y="1371600"/>
            <a:ext cx="7263042" cy="4876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02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flip-Flop </a:t>
            </a:r>
            <a:r>
              <a:rPr lang="en-US" dirty="0" smtClean="0"/>
              <a:t>Merging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396" y="1295400"/>
            <a:ext cx="6886896" cy="4953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8838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z="2000" dirty="0" smtClean="0"/>
              <a:t>Sequential construct that allows behavior be described as an iterative algorithm 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81213"/>
            <a:ext cx="6189071" cy="42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0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 of For Loops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831" y="1295400"/>
            <a:ext cx="7488519" cy="484790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7194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 smtClean="0"/>
              <a:t>TEXTIO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use of TEXTIO in reading and writing text files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TEXTIO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and WRITE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TEXTOIO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STIMULUS AND OUTPUTS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STD_LOGIC_TEXTIO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57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Loops Statements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126" y="1454163"/>
            <a:ext cx="7234223" cy="487043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6867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Tristate Drivers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089" y="1447800"/>
            <a:ext cx="7072637" cy="4876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0172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STD_LOGIC Bus Resolution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252" y="1447800"/>
            <a:ext cx="6804280" cy="47616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6862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Subtypes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692" y="1295400"/>
            <a:ext cx="7518840" cy="48898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5693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 of Integer Subtypes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387" y="1630905"/>
            <a:ext cx="6824213" cy="42940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34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versus Array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526452"/>
            <a:ext cx="8083550" cy="455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02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Subtypes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18" y="1295401"/>
            <a:ext cx="7930132" cy="494991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8888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User-defined Array Types and Subtypes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657" y="1447800"/>
            <a:ext cx="7452693" cy="495032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9478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962" y="1524000"/>
            <a:ext cx="7268691" cy="4648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6080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TEXTIO and </a:t>
            </a:r>
            <a:r>
              <a:rPr lang="en-US" dirty="0" err="1" smtClean="0"/>
              <a:t>Testbenches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388" y="1447800"/>
            <a:ext cx="6367012" cy="485266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5732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and Writing Text Files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1800" dirty="0" smtClean="0"/>
              <a:t>Text files are used because they are portable</a:t>
            </a:r>
          </a:p>
          <a:p>
            <a:r>
              <a:rPr lang="en-US" sz="1800" dirty="0" smtClean="0"/>
              <a:t>Standard reading and writing procedures are provided in STD.TEXTIO</a:t>
            </a:r>
          </a:p>
          <a:p>
            <a:r>
              <a:rPr lang="en-US" sz="1800" dirty="0" smtClean="0"/>
              <a:t>Requires variable parameters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8862"/>
            <a:ext cx="6096000" cy="400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6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Subprograms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z="1800" dirty="0" smtClean="0"/>
              <a:t>Subprogram may be either procedures or functions</a:t>
            </a:r>
          </a:p>
          <a:p>
            <a:r>
              <a:rPr lang="en-US" sz="1800" dirty="0" smtClean="0"/>
              <a:t>Procedure may return values via their arguments </a:t>
            </a:r>
          </a:p>
          <a:p>
            <a:r>
              <a:rPr lang="en-US" sz="1800" dirty="0" smtClean="0"/>
              <a:t>Functions return a single result value as part of an expression</a:t>
            </a:r>
          </a:p>
          <a:p>
            <a:r>
              <a:rPr lang="en-US" sz="1800" dirty="0" smtClean="0"/>
              <a:t>Subprogram may be overloaded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29706"/>
            <a:ext cx="7683152" cy="28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9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Overloaded Write Procedures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947" y="1295401"/>
            <a:ext cx="6865585" cy="495331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96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TEXTIO Output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881" y="1371600"/>
            <a:ext cx="7379651" cy="48271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722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TEXTIO Input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081" y="1219200"/>
            <a:ext cx="7353701" cy="4876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637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z="2000" dirty="0" smtClean="0"/>
              <a:t>READ skips spaces, except for types Characters and String </a:t>
            </a:r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777733"/>
            <a:ext cx="5121633" cy="462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7F756A0-C4F2-4F48-AAF8-68417F14DD99}" vid="{8093471C-389C-4A43-8DD0-E4142F3F4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7088</TotalTime>
  <Words>289</Words>
  <Application>Microsoft Office PowerPoint</Application>
  <PresentationFormat>On-screen Show (4:3)</PresentationFormat>
  <Paragraphs>83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</vt:lpstr>
      <vt:lpstr>Times New Roman</vt:lpstr>
      <vt:lpstr>Wingdings</vt:lpstr>
      <vt:lpstr>Diseño predeterminado</vt:lpstr>
      <vt:lpstr>Comprehensive VHDL  Hamdi Abdelbagi Phone: (937) 830-7761  Email: abdelbagih1@udayton.edu </vt:lpstr>
      <vt:lpstr>TEXTIO </vt:lpstr>
      <vt:lpstr>TEXTIO and Testbenches</vt:lpstr>
      <vt:lpstr>Reading and Writing Text Files </vt:lpstr>
      <vt:lpstr>Introduction to Subprograms </vt:lpstr>
      <vt:lpstr>Overloaded Write Procedures </vt:lpstr>
      <vt:lpstr>TEXTIO Output</vt:lpstr>
      <vt:lpstr>TEXTIO Input</vt:lpstr>
      <vt:lpstr>Procedure READ</vt:lpstr>
      <vt:lpstr>Package STD_LOGIC_TEXTIO</vt:lpstr>
      <vt:lpstr>Using STD_LOGIC_TEXTIO</vt:lpstr>
      <vt:lpstr>Example </vt:lpstr>
      <vt:lpstr>More About Types </vt:lpstr>
      <vt:lpstr>Variables </vt:lpstr>
      <vt:lpstr>Variables versus Signals</vt:lpstr>
      <vt:lpstr>Synthesis of variables</vt:lpstr>
      <vt:lpstr>flip-Flop Merging </vt:lpstr>
      <vt:lpstr>For Loops</vt:lpstr>
      <vt:lpstr>Synthesis of For Loops</vt:lpstr>
      <vt:lpstr>Other Loops Statements </vt:lpstr>
      <vt:lpstr>Tristate Drivers</vt:lpstr>
      <vt:lpstr>STD_LOGIC Bus Resolution</vt:lpstr>
      <vt:lpstr>Subtypes </vt:lpstr>
      <vt:lpstr>Synthesis of Integer Subtypes</vt:lpstr>
      <vt:lpstr>Integer versus Array </vt:lpstr>
      <vt:lpstr>Array Subtypes </vt:lpstr>
      <vt:lpstr>User-defined Array Types and Subtypes</vt:lpstr>
      <vt:lpstr>Aggregates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Something</dc:title>
  <dc:creator>Lorenzo Lo Monte</dc:creator>
  <cp:lastModifiedBy>Hamdi</cp:lastModifiedBy>
  <cp:revision>248</cp:revision>
  <dcterms:created xsi:type="dcterms:W3CDTF">2015-06-04T17:07:32Z</dcterms:created>
  <dcterms:modified xsi:type="dcterms:W3CDTF">2016-10-10T17:35:13Z</dcterms:modified>
</cp:coreProperties>
</file>